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296" r:id="rId2"/>
    <p:sldId id="286" r:id="rId3"/>
    <p:sldId id="297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339F"/>
    <a:srgbClr val="79B9CA"/>
    <a:srgbClr val="C41453"/>
    <a:srgbClr val="A70F46"/>
    <a:srgbClr val="BF7000"/>
    <a:srgbClr val="065C8C"/>
    <a:srgbClr val="055785"/>
    <a:srgbClr val="5036A6"/>
    <a:srgbClr val="21B169"/>
    <a:srgbClr val="065C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>
      <p:cViewPr varScale="1">
        <p:scale>
          <a:sx n="114" d="100"/>
          <a:sy n="114" d="100"/>
        </p:scale>
        <p:origin x="13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5D724F-073E-4788-B9AC-DD82110107DC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77246C-448C-4590-A554-429EDF35F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0240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2139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9041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236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1914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1878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7619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019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361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7198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6963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7506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321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Таблица 15">
            <a:extLst>
              <a:ext uri="{FF2B5EF4-FFF2-40B4-BE49-F238E27FC236}">
                <a16:creationId xmlns:a16="http://schemas.microsoft.com/office/drawing/2014/main" id="{ACC3E505-3DE0-4388-81C4-F7A783D2F5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562113"/>
              </p:ext>
            </p:extLst>
          </p:nvPr>
        </p:nvGraphicFramePr>
        <p:xfrm>
          <a:off x="313520" y="764704"/>
          <a:ext cx="4556520" cy="5688631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020919">
                  <a:extLst>
                    <a:ext uri="{9D8B030D-6E8A-4147-A177-3AD203B41FA5}">
                      <a16:colId xmlns:a16="http://schemas.microsoft.com/office/drawing/2014/main" val="2431753041"/>
                    </a:ext>
                  </a:extLst>
                </a:gridCol>
                <a:gridCol w="2535601">
                  <a:extLst>
                    <a:ext uri="{9D8B030D-6E8A-4147-A177-3AD203B41FA5}">
                      <a16:colId xmlns:a16="http://schemas.microsoft.com/office/drawing/2014/main" val="2918078364"/>
                    </a:ext>
                  </a:extLst>
                </a:gridCol>
              </a:tblGrid>
              <a:tr h="1235168">
                <a:tc>
                  <a:txBody>
                    <a:bodyPr/>
                    <a:lstStyle/>
                    <a:p>
                      <a:pPr marL="0" marR="0" lvl="0" indent="0" algn="ctr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ЛОЙИХА НОМИ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17479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latin typeface="+mn-lt"/>
                          <a:cs typeface="Times New Roman" panose="02020603050405020304" pitchFamily="18" charset="0"/>
                        </a:rPr>
                        <a:t>КИМЁВИЙ РЕАГЕНТЛАР ИШЛАБ ЧИҚАРИШНИ МАХАЛЛИЙЛАШТИРИШ</a:t>
                      </a:r>
                    </a:p>
                  </a:txBody>
                  <a:tcPr anchor="ctr">
                    <a:solidFill>
                      <a:srgbClr val="1747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4444013"/>
                  </a:ext>
                </a:extLst>
              </a:tr>
              <a:tr h="918705">
                <a:tc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z-Cyrl-UZ" sz="1400" b="0" dirty="0">
                          <a:latin typeface="+mn-lt"/>
                          <a:cs typeface="Times New Roman" panose="02020603050405020304" pitchFamily="18" charset="0"/>
                        </a:rPr>
                        <a:t>Техник</a:t>
                      </a:r>
                      <a:r>
                        <a:rPr lang="uz-Cyrl-UZ" sz="1400" b="0" baseline="0" dirty="0">
                          <a:latin typeface="+mn-lt"/>
                          <a:cs typeface="Times New Roman" panose="02020603050405020304" pitchFamily="18" charset="0"/>
                        </a:rPr>
                        <a:t> талаблар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Газни </a:t>
                      </a:r>
                      <a:r>
                        <a:rPr lang="ru-RU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қуритиш</a:t>
                      </a: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учун</a:t>
                      </a: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Цеолит </a:t>
                      </a:r>
                      <a:r>
                        <a:rPr lang="ru-RU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моддаси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78000940"/>
                  </a:ext>
                </a:extLst>
              </a:tr>
              <a:tr h="874911">
                <a:tc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>
                          <a:latin typeface="+mn-lt"/>
                          <a:cs typeface="Times New Roman" panose="02020603050405020304" pitchFamily="18" charset="0"/>
                        </a:rPr>
                        <a:t>Лойихани</a:t>
                      </a: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+mn-lt"/>
                          <a:cs typeface="Times New Roman" panose="02020603050405020304" pitchFamily="18" charset="0"/>
                        </a:rPr>
                        <a:t>амалга</a:t>
                      </a: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+mn-lt"/>
                          <a:cs typeface="Times New Roman" panose="02020603050405020304" pitchFamily="18" charset="0"/>
                        </a:rPr>
                        <a:t>ошириш</a:t>
                      </a: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+mn-lt"/>
                          <a:cs typeface="Times New Roman" panose="02020603050405020304" pitchFamily="18" charset="0"/>
                        </a:rPr>
                        <a:t>муддати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2020-2021 й.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2536315"/>
                  </a:ext>
                </a:extLst>
              </a:tr>
              <a:tr h="874911">
                <a:tc>
                  <a:txBody>
                    <a:bodyPr/>
                    <a:lstStyle/>
                    <a:p>
                      <a:pPr algn="l"/>
                      <a:r>
                        <a:rPr lang="ru-RU" sz="1400" dirty="0" err="1">
                          <a:latin typeface="+mn-lt"/>
                          <a:cs typeface="Times New Roman" panose="02020603050405020304" pitchFamily="18" charset="0"/>
                        </a:rPr>
                        <a:t>Жорий</a:t>
                      </a: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+mn-lt"/>
                          <a:cs typeface="Times New Roman" panose="02020603050405020304" pitchFamily="18" charset="0"/>
                        </a:rPr>
                        <a:t>йилда</a:t>
                      </a: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 импорт </a:t>
                      </a:r>
                      <a:r>
                        <a:rPr lang="ru-RU" sz="1400" dirty="0" err="1">
                          <a:latin typeface="+mn-lt"/>
                          <a:cs typeface="Times New Roman" panose="02020603050405020304" pitchFamily="18" charset="0"/>
                        </a:rPr>
                        <a:t>хажми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0" dirty="0">
                          <a:latin typeface="+mn-lt"/>
                          <a:cs typeface="Times New Roman" panose="02020603050405020304" pitchFamily="18" charset="0"/>
                        </a:rPr>
                        <a:t>0,8 </a:t>
                      </a:r>
                      <a:r>
                        <a:rPr lang="uz-Cyrl-UZ" sz="1400" b="0" dirty="0">
                          <a:latin typeface="+mn-lt"/>
                          <a:cs typeface="Times New Roman" panose="02020603050405020304" pitchFamily="18" charset="0"/>
                        </a:rPr>
                        <a:t>млн. АҚШ долл. 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03883722"/>
                  </a:ext>
                </a:extLst>
              </a:tr>
              <a:tr h="890129">
                <a:tc>
                  <a:txBody>
                    <a:bodyPr/>
                    <a:lstStyle/>
                    <a:p>
                      <a:pPr algn="l"/>
                      <a:r>
                        <a:rPr lang="ru-RU" sz="1400" dirty="0" err="1">
                          <a:latin typeface="+mn-lt"/>
                          <a:cs typeface="Times New Roman" panose="02020603050405020304" pitchFamily="18" charset="0"/>
                        </a:rPr>
                        <a:t>Махаллийлаштириш</a:t>
                      </a: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+mn-lt"/>
                          <a:cs typeface="Times New Roman" panose="02020603050405020304" pitchFamily="18" charset="0"/>
                        </a:rPr>
                        <a:t>даражаси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0" dirty="0">
                          <a:latin typeface="+mn-lt"/>
                          <a:cs typeface="Times New Roman" panose="02020603050405020304" pitchFamily="18" charset="0"/>
                        </a:rPr>
                        <a:t>60% </a:t>
                      </a:r>
                      <a:r>
                        <a:rPr lang="ru-RU" sz="1400" b="0" dirty="0" err="1">
                          <a:latin typeface="+mn-lt"/>
                          <a:cs typeface="Times New Roman" panose="02020603050405020304" pitchFamily="18" charset="0"/>
                        </a:rPr>
                        <a:t>кам</a:t>
                      </a:r>
                      <a:r>
                        <a:rPr lang="ru-RU" sz="1400" b="0" dirty="0"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dirty="0" err="1">
                          <a:latin typeface="+mn-lt"/>
                          <a:cs typeface="Times New Roman" panose="02020603050405020304" pitchFamily="18" charset="0"/>
                        </a:rPr>
                        <a:t>эмас</a:t>
                      </a:r>
                      <a:r>
                        <a:rPr lang="ru-RU" sz="1400" b="0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53406910"/>
                  </a:ext>
                </a:extLst>
              </a:tr>
              <a:tr h="894807">
                <a:tc>
                  <a:txBody>
                    <a:bodyPr/>
                    <a:lstStyle/>
                    <a:p>
                      <a:pPr algn="l"/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Янги </a:t>
                      </a:r>
                      <a:r>
                        <a:rPr lang="ru-RU" sz="1400" dirty="0" err="1">
                          <a:latin typeface="+mn-lt"/>
                          <a:cs typeface="Times New Roman" panose="02020603050405020304" pitchFamily="18" charset="0"/>
                        </a:rPr>
                        <a:t>иш</a:t>
                      </a: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+mn-lt"/>
                          <a:cs typeface="Times New Roman" panose="02020603050405020304" pitchFamily="18" charset="0"/>
                        </a:rPr>
                        <a:t>ўринлари</a:t>
                      </a: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 сони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0" dirty="0">
                          <a:latin typeface="+mn-lt"/>
                          <a:cs typeface="Times New Roman" panose="02020603050405020304" pitchFamily="18" charset="0"/>
                        </a:rPr>
                        <a:t>5 киши.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386174"/>
                  </a:ext>
                </a:extLst>
              </a:tr>
            </a:tbl>
          </a:graphicData>
        </a:graphic>
      </p:graphicFrame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C81911A-0B41-4FB2-8907-294621990E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9013" y="1268760"/>
            <a:ext cx="2751177" cy="2882470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E8FBDC9-5BC7-4C1A-A095-4518AD5CA71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3175" r="29840"/>
          <a:stretch/>
        </p:blipFill>
        <p:spPr>
          <a:xfrm>
            <a:off x="5567851" y="4202102"/>
            <a:ext cx="3007221" cy="2268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749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Таблица 15">
            <a:extLst>
              <a:ext uri="{FF2B5EF4-FFF2-40B4-BE49-F238E27FC236}">
                <a16:creationId xmlns:a16="http://schemas.microsoft.com/office/drawing/2014/main" id="{ACC3E505-3DE0-4388-81C4-F7A783D2F5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8307533"/>
              </p:ext>
            </p:extLst>
          </p:nvPr>
        </p:nvGraphicFramePr>
        <p:xfrm>
          <a:off x="313520" y="764704"/>
          <a:ext cx="4556520" cy="5688631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020919">
                  <a:extLst>
                    <a:ext uri="{9D8B030D-6E8A-4147-A177-3AD203B41FA5}">
                      <a16:colId xmlns:a16="http://schemas.microsoft.com/office/drawing/2014/main" val="2431753041"/>
                    </a:ext>
                  </a:extLst>
                </a:gridCol>
                <a:gridCol w="2535601">
                  <a:extLst>
                    <a:ext uri="{9D8B030D-6E8A-4147-A177-3AD203B41FA5}">
                      <a16:colId xmlns:a16="http://schemas.microsoft.com/office/drawing/2014/main" val="2918078364"/>
                    </a:ext>
                  </a:extLst>
                </a:gridCol>
              </a:tblGrid>
              <a:tr h="1235168">
                <a:tc>
                  <a:txBody>
                    <a:bodyPr/>
                    <a:lstStyle/>
                    <a:p>
                      <a:pPr marL="0" marR="0" lvl="0" indent="0" algn="ctr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ЛОЙИХА НОМИ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17479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latin typeface="+mn-lt"/>
                          <a:cs typeface="Times New Roman" panose="02020603050405020304" pitchFamily="18" charset="0"/>
                        </a:rPr>
                        <a:t>КИМЁВИЙ РЕАГЕНТЛАР ИШЛАБ ЧИҚАРИШНИ МАХАЛЛИЙЛАШТИРИШ</a:t>
                      </a:r>
                    </a:p>
                  </a:txBody>
                  <a:tcPr anchor="ctr">
                    <a:solidFill>
                      <a:srgbClr val="1747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4444013"/>
                  </a:ext>
                </a:extLst>
              </a:tr>
              <a:tr h="918705">
                <a:tc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z-Cyrl-UZ" sz="1400" b="0" dirty="0">
                          <a:latin typeface="+mn-lt"/>
                          <a:cs typeface="Times New Roman" panose="02020603050405020304" pitchFamily="18" charset="0"/>
                        </a:rPr>
                        <a:t>Техник</a:t>
                      </a:r>
                      <a:r>
                        <a:rPr lang="uz-Cyrl-UZ" sz="1400" b="0" baseline="0" dirty="0">
                          <a:latin typeface="+mn-lt"/>
                          <a:cs typeface="Times New Roman" panose="02020603050405020304" pitchFamily="18" charset="0"/>
                        </a:rPr>
                        <a:t> талаб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Одорант (</a:t>
                      </a:r>
                      <a:r>
                        <a:rPr lang="ru-RU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этилмеркаптан</a:t>
                      </a: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78000940"/>
                  </a:ext>
                </a:extLst>
              </a:tr>
              <a:tr h="874911">
                <a:tc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>
                          <a:latin typeface="+mn-lt"/>
                          <a:cs typeface="Times New Roman" panose="02020603050405020304" pitchFamily="18" charset="0"/>
                        </a:rPr>
                        <a:t>Лойихани</a:t>
                      </a: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+mn-lt"/>
                          <a:cs typeface="Times New Roman" panose="02020603050405020304" pitchFamily="18" charset="0"/>
                        </a:rPr>
                        <a:t>амалга</a:t>
                      </a: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+mn-lt"/>
                          <a:cs typeface="Times New Roman" panose="02020603050405020304" pitchFamily="18" charset="0"/>
                        </a:rPr>
                        <a:t>ошириш</a:t>
                      </a: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+mn-lt"/>
                          <a:cs typeface="Times New Roman" panose="02020603050405020304" pitchFamily="18" charset="0"/>
                        </a:rPr>
                        <a:t>муддати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2020 й.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2536315"/>
                  </a:ext>
                </a:extLst>
              </a:tr>
              <a:tr h="874911">
                <a:tc>
                  <a:txBody>
                    <a:bodyPr/>
                    <a:lstStyle/>
                    <a:p>
                      <a:pPr algn="l"/>
                      <a:r>
                        <a:rPr lang="ru-RU" sz="1400" dirty="0" err="1">
                          <a:latin typeface="+mn-lt"/>
                          <a:cs typeface="Times New Roman" panose="02020603050405020304" pitchFamily="18" charset="0"/>
                        </a:rPr>
                        <a:t>Жорий</a:t>
                      </a: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+mn-lt"/>
                          <a:cs typeface="Times New Roman" panose="02020603050405020304" pitchFamily="18" charset="0"/>
                        </a:rPr>
                        <a:t>йилда</a:t>
                      </a: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 импорт </a:t>
                      </a:r>
                      <a:r>
                        <a:rPr lang="ru-RU" sz="1400" dirty="0" err="1">
                          <a:latin typeface="+mn-lt"/>
                          <a:cs typeface="Times New Roman" panose="02020603050405020304" pitchFamily="18" charset="0"/>
                        </a:rPr>
                        <a:t>хажми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latin typeface="+mn-lt"/>
                          <a:cs typeface="Times New Roman" panose="02020603050405020304" pitchFamily="18" charset="0"/>
                        </a:rPr>
                        <a:t>0,5-0,7 </a:t>
                      </a:r>
                      <a:r>
                        <a:rPr lang="uz-Cyrl-UZ" sz="1400" b="0" dirty="0">
                          <a:latin typeface="+mn-lt"/>
                          <a:cs typeface="Times New Roman" panose="02020603050405020304" pitchFamily="18" charset="0"/>
                        </a:rPr>
                        <a:t>млн. АҚШ долл. 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03883722"/>
                  </a:ext>
                </a:extLst>
              </a:tr>
              <a:tr h="890129">
                <a:tc>
                  <a:txBody>
                    <a:bodyPr/>
                    <a:lstStyle/>
                    <a:p>
                      <a:pPr algn="l"/>
                      <a:r>
                        <a:rPr lang="ru-RU" sz="1400" dirty="0" err="1">
                          <a:latin typeface="+mn-lt"/>
                          <a:cs typeface="Times New Roman" panose="02020603050405020304" pitchFamily="18" charset="0"/>
                        </a:rPr>
                        <a:t>Махаллийлаштириш</a:t>
                      </a: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+mn-lt"/>
                          <a:cs typeface="Times New Roman" panose="02020603050405020304" pitchFamily="18" charset="0"/>
                        </a:rPr>
                        <a:t>даражаси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latin typeface="+mn-lt"/>
                          <a:cs typeface="Times New Roman" panose="02020603050405020304" pitchFamily="18" charset="0"/>
                        </a:rPr>
                        <a:t>60% </a:t>
                      </a:r>
                      <a:r>
                        <a:rPr lang="ru-RU" sz="1400" b="0" dirty="0" err="1">
                          <a:latin typeface="+mn-lt"/>
                          <a:cs typeface="Times New Roman" panose="02020603050405020304" pitchFamily="18" charset="0"/>
                        </a:rPr>
                        <a:t>кам</a:t>
                      </a:r>
                      <a:r>
                        <a:rPr lang="ru-RU" sz="1400" b="0" dirty="0"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dirty="0" err="1">
                          <a:latin typeface="+mn-lt"/>
                          <a:cs typeface="Times New Roman" panose="02020603050405020304" pitchFamily="18" charset="0"/>
                        </a:rPr>
                        <a:t>эмас</a:t>
                      </a:r>
                      <a:r>
                        <a:rPr lang="ru-RU" sz="1400" b="0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53406910"/>
                  </a:ext>
                </a:extLst>
              </a:tr>
              <a:tr h="894807">
                <a:tc>
                  <a:txBody>
                    <a:bodyPr/>
                    <a:lstStyle/>
                    <a:p>
                      <a:pPr algn="l"/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Янги </a:t>
                      </a:r>
                      <a:r>
                        <a:rPr lang="ru-RU" sz="1400" dirty="0" err="1">
                          <a:latin typeface="+mn-lt"/>
                          <a:cs typeface="Times New Roman" panose="02020603050405020304" pitchFamily="18" charset="0"/>
                        </a:rPr>
                        <a:t>иш</a:t>
                      </a: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+mn-lt"/>
                          <a:cs typeface="Times New Roman" panose="02020603050405020304" pitchFamily="18" charset="0"/>
                        </a:rPr>
                        <a:t>ўринлари</a:t>
                      </a: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 сони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latin typeface="+mn-lt"/>
                          <a:cs typeface="Times New Roman" panose="02020603050405020304" pitchFamily="18" charset="0"/>
                        </a:rPr>
                        <a:t>10 киши.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386174"/>
                  </a:ext>
                </a:extLst>
              </a:tr>
            </a:tbl>
          </a:graphicData>
        </a:graphic>
      </p:graphicFrame>
      <p:pic>
        <p:nvPicPr>
          <p:cNvPr id="17" name="Picture 4" descr="Image result for одорант">
            <a:extLst>
              <a:ext uri="{FF2B5EF4-FFF2-40B4-BE49-F238E27FC236}">
                <a16:creationId xmlns:a16="http://schemas.microsoft.com/office/drawing/2014/main" id="{5C996B12-2AD6-45C0-A17E-C3C30C1224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50810">
            <a:off x="5137093" y="1920410"/>
            <a:ext cx="3105882" cy="2013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6" descr="Image result for одорант">
            <a:extLst>
              <a:ext uri="{FF2B5EF4-FFF2-40B4-BE49-F238E27FC236}">
                <a16:creationId xmlns:a16="http://schemas.microsoft.com/office/drawing/2014/main" id="{D52DB159-E200-4AD8-8F20-87819736A2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7006" y="3931002"/>
            <a:ext cx="2939450" cy="2939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486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Таблица 15">
            <a:extLst>
              <a:ext uri="{FF2B5EF4-FFF2-40B4-BE49-F238E27FC236}">
                <a16:creationId xmlns:a16="http://schemas.microsoft.com/office/drawing/2014/main" id="{ACC3E505-3DE0-4388-81C4-F7A783D2F5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1155534"/>
              </p:ext>
            </p:extLst>
          </p:nvPr>
        </p:nvGraphicFramePr>
        <p:xfrm>
          <a:off x="313520" y="836713"/>
          <a:ext cx="4556520" cy="5688631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020919">
                  <a:extLst>
                    <a:ext uri="{9D8B030D-6E8A-4147-A177-3AD203B41FA5}">
                      <a16:colId xmlns:a16="http://schemas.microsoft.com/office/drawing/2014/main" val="2431753041"/>
                    </a:ext>
                  </a:extLst>
                </a:gridCol>
                <a:gridCol w="2535601">
                  <a:extLst>
                    <a:ext uri="{9D8B030D-6E8A-4147-A177-3AD203B41FA5}">
                      <a16:colId xmlns:a16="http://schemas.microsoft.com/office/drawing/2014/main" val="2918078364"/>
                    </a:ext>
                  </a:extLst>
                </a:gridCol>
              </a:tblGrid>
              <a:tr h="1235168">
                <a:tc>
                  <a:txBody>
                    <a:bodyPr/>
                    <a:lstStyle/>
                    <a:p>
                      <a:pPr marL="0" marR="0" lvl="0" indent="0" algn="ctr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ЛОЙИХА НОМИ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17479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latin typeface="+mn-lt"/>
                          <a:cs typeface="Times New Roman" panose="02020603050405020304" pitchFamily="18" charset="0"/>
                        </a:rPr>
                        <a:t>КИМЁВИЙ РЕАГЕНТЛАР ИШЛАБ ЧИҚАРИШНИ МАХАЛЛИЙЛАШТИРИШ</a:t>
                      </a:r>
                    </a:p>
                  </a:txBody>
                  <a:tcPr anchor="ctr">
                    <a:solidFill>
                      <a:srgbClr val="1747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4444013"/>
                  </a:ext>
                </a:extLst>
              </a:tr>
              <a:tr h="918705">
                <a:tc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z-Cyrl-UZ" sz="1400" b="0" dirty="0">
                          <a:latin typeface="+mn-lt"/>
                          <a:cs typeface="Times New Roman" panose="02020603050405020304" pitchFamily="18" charset="0"/>
                        </a:rPr>
                        <a:t>Техник</a:t>
                      </a:r>
                      <a:r>
                        <a:rPr lang="uz-Cyrl-UZ" sz="1400" b="0" baseline="0" dirty="0">
                          <a:latin typeface="+mn-lt"/>
                          <a:cs typeface="Times New Roman" panose="02020603050405020304" pitchFamily="18" charset="0"/>
                        </a:rPr>
                        <a:t> талаблар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Газни </a:t>
                      </a:r>
                      <a:r>
                        <a:rPr lang="ru-RU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қуритиш</a:t>
                      </a: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учун</a:t>
                      </a: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Диэтиленгликоль</a:t>
                      </a:r>
                      <a:b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моддаси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78000940"/>
                  </a:ext>
                </a:extLst>
              </a:tr>
              <a:tr h="874911">
                <a:tc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>
                          <a:latin typeface="+mn-lt"/>
                          <a:cs typeface="Times New Roman" panose="02020603050405020304" pitchFamily="18" charset="0"/>
                        </a:rPr>
                        <a:t>Лойихани</a:t>
                      </a: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+mn-lt"/>
                          <a:cs typeface="Times New Roman" panose="02020603050405020304" pitchFamily="18" charset="0"/>
                        </a:rPr>
                        <a:t>амалга</a:t>
                      </a: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+mn-lt"/>
                          <a:cs typeface="Times New Roman" panose="02020603050405020304" pitchFamily="18" charset="0"/>
                        </a:rPr>
                        <a:t>ошириш</a:t>
                      </a: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+mn-lt"/>
                          <a:cs typeface="Times New Roman" panose="02020603050405020304" pitchFamily="18" charset="0"/>
                        </a:rPr>
                        <a:t>муддати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2020-2021 й.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2536315"/>
                  </a:ext>
                </a:extLst>
              </a:tr>
              <a:tr h="874911">
                <a:tc>
                  <a:txBody>
                    <a:bodyPr/>
                    <a:lstStyle/>
                    <a:p>
                      <a:pPr algn="l"/>
                      <a:r>
                        <a:rPr lang="ru-RU" sz="1400" dirty="0" err="1">
                          <a:latin typeface="+mn-lt"/>
                          <a:cs typeface="Times New Roman" panose="02020603050405020304" pitchFamily="18" charset="0"/>
                        </a:rPr>
                        <a:t>Жорий</a:t>
                      </a: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+mn-lt"/>
                          <a:cs typeface="Times New Roman" panose="02020603050405020304" pitchFamily="18" charset="0"/>
                        </a:rPr>
                        <a:t>йилда</a:t>
                      </a: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 импорт </a:t>
                      </a:r>
                      <a:r>
                        <a:rPr lang="ru-RU" sz="1400" dirty="0" err="1">
                          <a:latin typeface="+mn-lt"/>
                          <a:cs typeface="Times New Roman" panose="02020603050405020304" pitchFamily="18" charset="0"/>
                        </a:rPr>
                        <a:t>хажми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0" dirty="0">
                          <a:latin typeface="+mn-lt"/>
                          <a:cs typeface="Times New Roman" panose="02020603050405020304" pitchFamily="18" charset="0"/>
                        </a:rPr>
                        <a:t>0,2 </a:t>
                      </a:r>
                      <a:r>
                        <a:rPr lang="uz-Cyrl-UZ" sz="1400" b="0" dirty="0">
                          <a:latin typeface="+mn-lt"/>
                          <a:cs typeface="Times New Roman" panose="02020603050405020304" pitchFamily="18" charset="0"/>
                        </a:rPr>
                        <a:t>млн. АҚШ долл. 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03883722"/>
                  </a:ext>
                </a:extLst>
              </a:tr>
              <a:tr h="890129">
                <a:tc>
                  <a:txBody>
                    <a:bodyPr/>
                    <a:lstStyle/>
                    <a:p>
                      <a:pPr algn="l"/>
                      <a:r>
                        <a:rPr lang="ru-RU" sz="1400" dirty="0" err="1">
                          <a:latin typeface="+mn-lt"/>
                          <a:cs typeface="Times New Roman" panose="02020603050405020304" pitchFamily="18" charset="0"/>
                        </a:rPr>
                        <a:t>Махаллийлаштириш</a:t>
                      </a: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+mn-lt"/>
                          <a:cs typeface="Times New Roman" panose="02020603050405020304" pitchFamily="18" charset="0"/>
                        </a:rPr>
                        <a:t>даражаси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0" dirty="0">
                          <a:latin typeface="+mn-lt"/>
                          <a:cs typeface="Times New Roman" panose="02020603050405020304" pitchFamily="18" charset="0"/>
                        </a:rPr>
                        <a:t>60% </a:t>
                      </a:r>
                      <a:r>
                        <a:rPr lang="ru-RU" sz="1400" b="0" dirty="0" err="1">
                          <a:latin typeface="+mn-lt"/>
                          <a:cs typeface="Times New Roman" panose="02020603050405020304" pitchFamily="18" charset="0"/>
                        </a:rPr>
                        <a:t>кам</a:t>
                      </a:r>
                      <a:r>
                        <a:rPr lang="ru-RU" sz="1400" b="0" dirty="0"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dirty="0" err="1">
                          <a:latin typeface="+mn-lt"/>
                          <a:cs typeface="Times New Roman" panose="02020603050405020304" pitchFamily="18" charset="0"/>
                        </a:rPr>
                        <a:t>эмас</a:t>
                      </a:r>
                      <a:r>
                        <a:rPr lang="ru-RU" sz="1400" b="0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53406910"/>
                  </a:ext>
                </a:extLst>
              </a:tr>
              <a:tr h="894807">
                <a:tc>
                  <a:txBody>
                    <a:bodyPr/>
                    <a:lstStyle/>
                    <a:p>
                      <a:pPr algn="l"/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Янги </a:t>
                      </a:r>
                      <a:r>
                        <a:rPr lang="ru-RU" sz="1400" dirty="0" err="1">
                          <a:latin typeface="+mn-lt"/>
                          <a:cs typeface="Times New Roman" panose="02020603050405020304" pitchFamily="18" charset="0"/>
                        </a:rPr>
                        <a:t>иш</a:t>
                      </a: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+mn-lt"/>
                          <a:cs typeface="Times New Roman" panose="02020603050405020304" pitchFamily="18" charset="0"/>
                        </a:rPr>
                        <a:t>ўринлари</a:t>
                      </a: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 сони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0" dirty="0">
                          <a:latin typeface="+mn-lt"/>
                          <a:cs typeface="Times New Roman" panose="02020603050405020304" pitchFamily="18" charset="0"/>
                        </a:rPr>
                        <a:t>5 киши.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386174"/>
                  </a:ext>
                </a:extLst>
              </a:tr>
            </a:tbl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6775A50-0DA9-420E-B0F8-29738D8916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4088" y="4668088"/>
            <a:ext cx="3367911" cy="1029757"/>
          </a:xfrm>
          <a:prstGeom prst="rect">
            <a:avLst/>
          </a:prstGeom>
        </p:spPr>
      </p:pic>
      <p:pic>
        <p:nvPicPr>
          <p:cNvPr id="7" name="Picture 2" descr="Image result for диэтиленгликоль">
            <a:extLst>
              <a:ext uri="{FF2B5EF4-FFF2-40B4-BE49-F238E27FC236}">
                <a16:creationId xmlns:a16="http://schemas.microsoft.com/office/drawing/2014/main" id="{B9B32CBB-A926-47BB-95F1-C478E26DA7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779"/>
          <a:stretch/>
        </p:blipFill>
        <p:spPr bwMode="auto">
          <a:xfrm>
            <a:off x="5760146" y="1129215"/>
            <a:ext cx="2219437" cy="287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0274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4645</TotalTime>
  <Words>133</Words>
  <Application>Microsoft Office PowerPoint</Application>
  <PresentationFormat>Экран (4:3)</PresentationFormat>
  <Paragraphs>36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Султанов Ислом</cp:lastModifiedBy>
  <cp:revision>116</cp:revision>
  <dcterms:created xsi:type="dcterms:W3CDTF">2019-11-05T12:50:54Z</dcterms:created>
  <dcterms:modified xsi:type="dcterms:W3CDTF">2021-01-06T04:09:54Z</dcterms:modified>
</cp:coreProperties>
</file>